
<file path=[Content_Types].xml><?xml version="1.0" encoding="utf-8"?>
<Types xmlns="http://schemas.openxmlformats.org/package/2006/content-types">
  <Default Extension="png" ContentType="image/png"/>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4"/>
  </p:notesMasterIdLst>
  <p:sldIdLst>
    <p:sldId id="256" r:id="rId3"/>
    <p:sldId id="257" r:id="rId5"/>
    <p:sldId id="258" r:id="rId6"/>
    <p:sldId id="259" r:id="rId7"/>
    <p:sldId id="260" r:id="rId8"/>
    <p:sldId id="261" r:id="rId9"/>
    <p:sldId id="262" r:id="rId10"/>
    <p:sldId id="263" r:id="rId11"/>
    <p:sldId id="264" r:id="rId12"/>
    <p:sldId id="265" r:id="rId13"/>
    <p:sldId id="266" r:id="rId14"/>
    <p:sldId id="267" r:id="rId15"/>
    <p:sldId id="268" r:id="rId16"/>
    <p:sldId id="269" r:id="rId17"/>
    <p:sldId id="270" r:id="rId18"/>
    <p:sldId id="271" r:id="rId19"/>
    <p:sldId id="272" r:id="rId20"/>
    <p:sldId id="273" r:id="rId21"/>
    <p:sldId id="274" r:id="rId22"/>
    <p:sldId id="275" r:id="rId23"/>
    <p:sldId id="276" r:id="rId24"/>
    <p:sldId id="277" r:id="rId25"/>
    <p:sldId id="278" r:id="rId26"/>
    <p:sldId id="279" r:id="rId27"/>
    <p:sldId id="280" r:id="rId28"/>
    <p:sldId id="281" r:id="rId29"/>
    <p:sldId id="282" r:id="rId30"/>
    <p:sldId id="283" r:id="rId31"/>
    <p:sldId id="284" r:id="rId32"/>
    <p:sldId id="285" r:id="rId33"/>
    <p:sldId id="286" r:id="rId34"/>
    <p:sldId id="287" r:id="rId35"/>
    <p:sldId id="288" r:id="rId36"/>
    <p:sldId id="289" r:id="rId37"/>
    <p:sldId id="290" r:id="rId38"/>
    <p:sldId id="291" r:id="rId39"/>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11"/>
    <p:restoredTop sz="94610"/>
  </p:normalViewPr>
  <p:slideViewPr>
    <p:cSldViewPr snapToGrid="0" snapToObjects="1">
      <p:cViewPr varScale="1">
        <p:scale>
          <a:sx n="65" d="100"/>
          <a:sy n="65" d="100"/>
        </p:scale>
        <p:origin x="72" y="31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2" Type="http://schemas.openxmlformats.org/officeDocument/2006/relationships/tableStyles" Target="tableStyles.xml"/><Relationship Id="rId41" Type="http://schemas.openxmlformats.org/officeDocument/2006/relationships/viewProps" Target="viewProps.xml"/><Relationship Id="rId40" Type="http://schemas.openxmlformats.org/officeDocument/2006/relationships/presProps" Target="presProps.xml"/><Relationship Id="rId4" Type="http://schemas.openxmlformats.org/officeDocument/2006/relationships/notesMaster" Target="notesMasters/notesMaster1.xml"/><Relationship Id="rId39" Type="http://schemas.openxmlformats.org/officeDocument/2006/relationships/slide" Target="slides/slide36.xml"/><Relationship Id="rId38" Type="http://schemas.openxmlformats.org/officeDocument/2006/relationships/slide" Target="slides/slide35.xml"/><Relationship Id="rId37" Type="http://schemas.openxmlformats.org/officeDocument/2006/relationships/slide" Target="slides/slide34.xml"/><Relationship Id="rId36" Type="http://schemas.openxmlformats.org/officeDocument/2006/relationships/slide" Target="slides/slide33.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2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0.xml"/></Relationships>
</file>

<file path=ppt/notesSlides/_rels/notesSlide3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1.xml"/></Relationships>
</file>

<file path=ppt/notesSlides/_rels/notesSlide3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2.xml"/></Relationships>
</file>

<file path=ppt/notesSlides/_rels/notesSlide3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3.xml"/></Relationships>
</file>

<file path=ppt/notesSlides/_rels/notesSlide3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4.xml"/></Relationships>
</file>

<file path=ppt/notesSlides/_rels/notesSlide3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5.xml"/></Relationships>
</file>

<file path=ppt/notesSlides/_rels/notesSlide3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6.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内容1#df=dcab2ca23">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知识点1 丝绸之路</a:t>
            </a:r>
            <a:endParaRPr lang="en-US" sz="2800"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内容1#df=c5d30c3d3">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知识点2 欧亚大陆其他重要商路</a:t>
            </a:r>
            <a:endParaRPr lang="en-US" sz="2800"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内容1#df=11b4dfc97">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知识点3 古代商路上的中西文化交流</a:t>
            </a:r>
            <a:endParaRPr lang="en-US" sz="2800"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内容1#df=328714ffe">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易混点 欧亚大陆重要商路的分布</a:t>
            </a:r>
            <a:endParaRPr lang="en-US" sz="280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history#pid=68ec7419e93348528ddcb2ba#tid=68f093d866391f0009f97f0b#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8449056" y="4315968"/>
            <a:ext cx="2788920" cy="914400"/>
          </a:xfrm>
          <a:prstGeom prst="rect">
            <a:avLst/>
          </a:prstGeom>
          <a:noFill/>
        </p:spPr>
        <p:txBody>
          <a:bodyPr wrap="square" lIns="0" tIns="0" rIns="0" bIns="0" rtlCol="0" anchor="ctr"/>
          <a:lstStyle/>
          <a:p>
            <a:pPr algn="ctr">
              <a:lnSpc>
                <a:spcPct val="120000"/>
              </a:lnSpc>
            </a:pPr>
            <a:r>
              <a:rPr lang="en-US" sz="24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历史 选择性必修3 文化交流与传播</a:t>
            </a:r>
            <a:endParaRPr lang="en-US" sz="24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标题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考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考点</a:t>
            </a:r>
            <a:endParaRPr lang="en-US" sz="5400" dirty="0"/>
          </a:p>
        </p:txBody>
      </p:sp>
      <p:sp>
        <p:nvSpPr>
          <p:cNvPr id="4" name="MasterShapeName"/>
          <p:cNvSpPr/>
          <p:nvPr/>
        </p:nvSpPr>
        <p:spPr>
          <a:xfrm>
            <a:off x="557784" y="2011680"/>
            <a:ext cx="6784848" cy="813816"/>
          </a:xfrm>
          <a:prstGeom prst="rect">
            <a:avLst/>
          </a:prstGeom>
          <a:noFill/>
        </p:spPr>
        <p:txBody>
          <a:bodyPr wrap="square" lIns="0" tIns="0" rIns="0" bIns="0" rtlCol="0" anchor="t"/>
          <a:lstStyle/>
          <a:p>
            <a:pPr algn="l">
              <a:lnSpc>
                <a:spcPct val="100000"/>
              </a:lnSpc>
            </a:pPr>
            <a:r>
              <a:rPr lang="en-US" sz="44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本节点内容</a:t>
            </a:r>
            <a:endParaRPr lang="en-US" sz="4400" dirty="0"/>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a:lstStyle/>
          <a:p>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4" Type="http://schemas.openxmlformats.org/officeDocument/2006/relationships/theme" Target="../theme/theme1.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13.xml"/><Relationship Id="rId1" Type="http://schemas.openxmlformats.org/officeDocument/2006/relationships/image" Target="../media/image10.jpe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4.xml"/><Relationship Id="rId1" Type="http://schemas.openxmlformats.org/officeDocument/2006/relationships/image" Target="../media/image8.pn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4.xml"/><Relationship Id="rId1" Type="http://schemas.openxmlformats.org/officeDocument/2006/relationships/image" Target="../media/image8.png"/></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7.xml"/><Relationship Id="rId1" Type="http://schemas.openxmlformats.org/officeDocument/2006/relationships/image" Target="../media/image11.jpeg"/></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0.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0.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0.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0.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1.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12.xml"/><Relationship Id="rId1" Type="http://schemas.openxmlformats.org/officeDocument/2006/relationships/image" Target="../media/image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12_1#b6dfd601d?vop=1&amp;pid=11b4dfc97&amp;color=0,0,0&amp;vtp=1&amp;bt=1&amp;bbb=1&amp;hb=1"/>
          <p:cNvSpPr/>
          <p:nvPr/>
        </p:nvSpPr>
        <p:spPr>
          <a:xfrm>
            <a:off x="722376" y="972000"/>
            <a:ext cx="10753344" cy="26977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本题考查古代中西文化的交流。选择B：有角神兽装饰题材常见于我国北方</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（如内蒙古鄂</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尔多斯</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）及欧亚草原地区（如南西伯利亚）。这类“鸟兽合一</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”的虚幻形象与先秦文献中嬴秦飞</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廉族的风神形象吻合</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，说明这一文化元素可能通过草原丝绸之路传播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，体现不同地域间存在文化</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交流</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。排除A：内蒙古和南西伯利亚均不在秦国疆域范围内</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，且材料未涉及该图案与秦国崛起的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关系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，无法得出“精神动力”。排除C：神兽为“鸟兽合一”的虚幻动物，</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并非真实的物种融合。</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排除</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D：材料主旨为文化传播的同一性（多地共享相似装饰题材），而非强调多元文明独立发展。</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QC_5_BD.13_1#f17eea491?htil=2&amp;pid=328714ffe&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5148755" y="1637225"/>
            <a:ext cx="3319272" cy="2331720"/>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QC_5_BD.13_2#f17eea491?htil=2&amp;pid=328714ffe&amp;color=0,0,0&amp;vtp=1&amp;bt=1&amp;bbb=1&amp;hb=1"/>
          <p:cNvSpPr/>
          <p:nvPr/>
        </p:nvSpPr>
        <p:spPr>
          <a:xfrm>
            <a:off x="722376" y="972000"/>
            <a:ext cx="7296912"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[江西部分学校2025高二联考]</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下图为丝绸之路路线示意图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。下列对图中线路解读正确</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algn="l"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4" name="QC_5_AN.14_1#f17eea491.bracket?pid=328714ffe&amp;color=0,0,0&amp;vpa=5&amp;vtp=1"/>
          <p:cNvSpPr/>
          <p:nvPr/>
        </p:nvSpPr>
        <p:spPr>
          <a:xfrm>
            <a:off x="1438656" y="1426025"/>
            <a:ext cx="35560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sp>
        <p:nvSpPr>
          <p:cNvPr id="5" name="QC_5_BD.13_3#f17eea491.choices?htil=2&amp;pid=328714ffe&amp;color=0,0,0&amp;vtp=1&amp;bbb=1"/>
          <p:cNvSpPr/>
          <p:nvPr/>
        </p:nvSpPr>
        <p:spPr>
          <a:xfrm>
            <a:off x="775716" y="4208594"/>
            <a:ext cx="7296912"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A.①主要通过“沙漠之舟”骆驼转运东方的香料</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.②也是匈奴、突厥等游牧民族西迁的必由之路</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.③加强了中国西南地区与东南亚、南亚的联系</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.④的开通改变了亚欧大陆从东到西的政治格局</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15_1#f17eea491?vop=1&amp;pid=328714ffe&amp;color=0,0,0&amp;vtp=1&amp;bt=1&amp;bbb=1&amp;hb=1"/>
          <p:cNvSpPr/>
          <p:nvPr/>
        </p:nvSpPr>
        <p:spPr>
          <a:xfrm>
            <a:off x="722376" y="972000"/>
            <a:ext cx="10753344" cy="36121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本题考查不同类型丝绸之路的线路特征与功能。选择C：据所学</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，在丝绸之路路线示意图</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，③为西南丝绸之路，该路线连接中国西南地区（如云南、四川）与东南亚（如缅甸</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）和南亚</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如印度），促进了佛教传播、茶叶贸易及文化交流，加强了中国西南地区与东南亚</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、南亚的联</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。排除A：①为草原丝绸之路，其路线经漠北草原或南西伯利亚西行，连接欧亚</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，运输工具以</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马匹</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、马车为主，而非主要用于沙漠地区的骆驼。排除B：②为陆上丝绸之路主干道，</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但匈奴、</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突厥等游牧民族西迁的核心路线是北方草原通道</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，而非陆上丝路主干道，“必由之路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”表述绝对</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。排除D：④为海上丝绸之路，其主要作用是推动贸易与文化交流</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，对亚欧大陆政治格局的直</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接影响有限</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，亚欧游牧民族大迁徙改变了亚欧大陆从东到西的政治格局。</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63bd5c567.fixed?pid=a5d339996&amp;color=100,146,38&amp;vtp=1"/>
          <p:cNvSpPr/>
          <p:nvPr/>
        </p:nvSpPr>
        <p:spPr>
          <a:xfrm>
            <a:off x="5971032" y="950976"/>
            <a:ext cx="969264" cy="1197864"/>
          </a:xfrm>
          <a:prstGeom prst="rect">
            <a:avLst/>
          </a:prstGeom>
          <a:noFill/>
        </p:spPr>
        <p:txBody>
          <a:bodyPr wrap="square" lIns="0" tIns="0" rIns="0" bIns="0" rtlCol="0" anchor="ctr"/>
          <a:lstStyle/>
          <a:p>
            <a:pPr algn="ctr" latinLnBrk="1">
              <a:lnSpc>
                <a:spcPct val="1000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9</a:t>
            </a:r>
            <a:endParaRPr lang="en-US" altLang="zh-CN" sz="7200" dirty="0"/>
          </a:p>
        </p:txBody>
      </p:sp>
      <p:sp>
        <p:nvSpPr>
          <p:cNvPr id="3" name="C_3#63bd5c567.fixed?pid=a5d339996&amp;color=255,255,255&amp;vtp=1&amp;bbb=1"/>
          <p:cNvSpPr/>
          <p:nvPr/>
        </p:nvSpPr>
        <p:spPr>
          <a:xfrm>
            <a:off x="0" y="3493008"/>
            <a:ext cx="12188952" cy="768096"/>
          </a:xfrm>
          <a:prstGeom prst="rect">
            <a:avLst/>
          </a:prstGeom>
          <a:noFill/>
        </p:spPr>
        <p:txBody>
          <a:bodyPr wrap="none" lIns="0" tIns="0" rIns="0" bIns="0" rtlCol="0" anchor="ctr"/>
          <a:lstStyle/>
          <a:p>
            <a:pPr algn="ctr" latinLnBrk="1">
              <a:lnSpc>
                <a:spcPts val="5400"/>
              </a:lnSpc>
            </a:pP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第9课</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古代的商路、贸易与文化交流</a:t>
            </a:r>
            <a:endParaRPr lang="en-US" altLang="zh-CN" sz="4400" dirty="0"/>
          </a:p>
        </p:txBody>
      </p:sp>
      <p:pic>
        <p:nvPicPr>
          <p:cNvPr id="4" name="C_3#63bd5c567.fixed?pid=a5d339996&amp;color=0,0,0&amp;tib=255,255,255&amp;vtp=1" descr="preencoded.png"/>
          <p:cNvPicPr>
            <a:picLocks noChangeAspect="1"/>
          </p:cNvPicPr>
          <p:nvPr/>
        </p:nvPicPr>
        <p:blipFill>
          <a:blip r:embed="rId1"/>
          <a:stretch>
            <a:fillRect/>
          </a:stretch>
        </p:blipFill>
        <p:spPr>
          <a:xfrm>
            <a:off x="9939528" y="4507992"/>
            <a:ext cx="402336" cy="438912"/>
          </a:xfrm>
          <a:prstGeom prst="rect">
            <a:avLst/>
          </a:prstGeom>
        </p:spPr>
      </p:pic>
      <p:sp>
        <p:nvSpPr>
          <p:cNvPr id="5" name="C_3_BD#63bd5c567.fixed?pid=a5d339996&amp;color=255,255,255&amp;vtp=1&amp;bbb=1"/>
          <p:cNvSpPr/>
          <p:nvPr/>
        </p:nvSpPr>
        <p:spPr>
          <a:xfrm>
            <a:off x="10460736" y="4379944"/>
            <a:ext cx="1709928" cy="566992"/>
          </a:xfrm>
          <a:prstGeom prst="rect">
            <a:avLst/>
          </a:prstGeom>
          <a:noFill/>
        </p:spPr>
        <p:txBody>
          <a:bodyPr wrap="none" lIns="0" tIns="0" rIns="0" bIns="0" rtlCol="0" anchor="ctr"/>
          <a:lstStyle/>
          <a:p>
            <a:pPr algn="l" latinLnBrk="1">
              <a:lnSpc>
                <a:spcPts val="5000"/>
              </a:lnSpc>
            </a:pPr>
            <a:r>
              <a:rPr lang="en-US" altLang="zh-CN" sz="2800" b="1" i="0" dirty="0">
                <a:solidFill>
                  <a:srgbClr val="FFFFFF"/>
                </a:solidFill>
                <a:latin typeface="黑体" panose="02010609060101010101" charset="-122"/>
                <a:ea typeface="黑体" panose="02010609060101010101" charset="-122"/>
                <a:cs typeface="黑体" panose="02010609060101010101" pitchFamily="34" charset="-120"/>
              </a:rPr>
              <a:t>刷提升</a:t>
            </a:r>
            <a:endParaRPr lang="en-US" altLang="zh-CN" sz="2800" dirty="0"/>
          </a:p>
        </p:txBody>
      </p:sp>
    </p:spTree>
  </p:cSld>
  <p:clrMapOvr>
    <a:masterClrMapping/>
  </p:clrMapOvr>
  <p:transition>
    <p:fade/>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BD.16_1#72716e6e8?pid=63bd5c567&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[河北定州2024高二期末]</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张骞回到中原后，汉武帝展现出“广地万里，重九译，致殊俗</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，威德</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遍于四海</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”的强烈愿望，于是下令招募大量商人，利用朝廷配给的货物，到西域各地经商</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。据此</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可知(</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4_AN.17_1#72716e6e8.bracket?pid=63bd5c567&amp;color=0,0,0&amp;vpa=6&amp;vtp=1"/>
          <p:cNvSpPr/>
          <p:nvPr/>
        </p:nvSpPr>
        <p:spPr>
          <a:xfrm>
            <a:off x="1430401" y="1867350"/>
            <a:ext cx="3746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p:sp>
        <p:nvSpPr>
          <p:cNvPr id="4" name="QC_4_BD.16_2#72716e6e8.choices?pid=63bd5c567&amp;color=0,0,0&amp;vtp=1&amp;bbb=1"/>
          <p:cNvSpPr/>
          <p:nvPr/>
        </p:nvSpPr>
        <p:spPr>
          <a:xfrm>
            <a:off x="722376" y="2334074"/>
            <a:ext cx="10753344" cy="843153"/>
          </a:xfrm>
          <a:prstGeom prst="rect">
            <a:avLst/>
          </a:prstGeom>
          <a:noFill/>
        </p:spPr>
        <p:txBody>
          <a:bodyPr wrap="none" lIns="0" tIns="0" rIns="0" bIns="0" rtlCol="0" anchor="t"/>
          <a:lstStyle/>
          <a:p>
            <a:pPr latinLnBrk="1">
              <a:lnSpc>
                <a:spcPts val="3600"/>
              </a:lnSpc>
              <a:tabLst>
                <a:tab pos="5483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.国家战略促进了丝绸之路的繁荣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.西汉朝廷垄断了东西中转贸易</a:t>
            </a:r>
            <a:endParaRPr lang="en-US" altLang="zh-CN" sz="2000" dirty="0"/>
          </a:p>
          <a:p>
            <a:pPr latinLnBrk="1">
              <a:lnSpc>
                <a:spcPts val="3400"/>
              </a:lnSpc>
              <a:tabLst>
                <a:tab pos="54838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C.张骞出使西域解除了匈奴的威胁</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.东西方的交往始于汉武帝时期</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AS.18_1#72716e6e8?vop=1&amp;pid=63bd5c567&amp;color=0,0,0&amp;vtp=1&amp;bt=1&amp;bbb=1&amp;hb=1"/>
          <p:cNvSpPr/>
          <p:nvPr/>
        </p:nvSpPr>
        <p:spPr>
          <a:xfrm>
            <a:off x="722376" y="972000"/>
            <a:ext cx="10753344" cy="26977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本题考查丝绸之路。选择A：根据材料可知张骞回到中原后，汉武帝下令招募商人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，利用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朝廷配给的货物</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，到西域各地经商。结合所学丝绸之路的知识可知，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这一国家战略促进了人员、</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货物在中原与西域之间的流动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，进而推动了丝绸之路的繁荣。排除B：B项内容与史实不符</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。排除</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：张骞出使西域未完成联合大月氏等政权夹击匈奴的军事目的,“解除了”说法错误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，汉武帝后</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通过河南</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、河西、漠北等战役重创匈奴。排除D：“始于”说法错误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，仅据材料信息并不能直接</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得出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D项结论。</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BD.19_1#05ab3d204?pid=63bd5c567&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[广东梅州2025高二期末]</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丝绸之路兴起于西汉，此后一度衰落；隋唐再度兴盛起来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；两宋时期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陆上丝绸之路萎缩</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，但海上丝绸之路却呈现出繁荣景象；直到元朝，陆上丝绸之路再度兴起</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；明</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清时期</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，丝绸之路日益衰落。</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材料表明(</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4_AN.20_1#05ab3d204.bracket?pid=63bd5c567&amp;color=0,0,0&amp;vpa=7&amp;vtp=1"/>
          <p:cNvSpPr/>
          <p:nvPr/>
        </p:nvSpPr>
        <p:spPr>
          <a:xfrm>
            <a:off x="5227701" y="1867350"/>
            <a:ext cx="385763"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sp>
        <p:nvSpPr>
          <p:cNvPr id="4" name="QC_4_BD.19_2#05ab3d204.choices?pid=63bd5c567&amp;color=0,0,0&amp;vtp=1&amp;bbb=1"/>
          <p:cNvSpPr/>
          <p:nvPr/>
        </p:nvSpPr>
        <p:spPr>
          <a:xfrm>
            <a:off x="722376" y="2334074"/>
            <a:ext cx="10753344" cy="843153"/>
          </a:xfrm>
          <a:prstGeom prst="rect">
            <a:avLst/>
          </a:prstGeom>
          <a:noFill/>
        </p:spPr>
        <p:txBody>
          <a:bodyPr wrap="none" lIns="0" tIns="0" rIns="0" bIns="0" rtlCol="0" anchor="t"/>
          <a:lstStyle/>
          <a:p>
            <a:pPr latinLnBrk="1">
              <a:lnSpc>
                <a:spcPts val="3600"/>
              </a:lnSpc>
              <a:tabLst>
                <a:tab pos="5483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.丝绸之路在明清时期完全消亡</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.少数民族政权阻碍了丝路贸易</a:t>
            </a:r>
            <a:endParaRPr lang="en-US" altLang="zh-CN" sz="2000" dirty="0"/>
          </a:p>
          <a:p>
            <a:pPr latinLnBrk="1">
              <a:lnSpc>
                <a:spcPts val="3400"/>
              </a:lnSpc>
              <a:tabLst>
                <a:tab pos="54838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C.宋朝时海上丝绸之路达到巅峰</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.丝绸之路兴衰与中原政治相关</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AS.21_1#05ab3d204?vop=1&amp;pid=63bd5c567&amp;color=0,0,0&amp;vtp=1&amp;bt=1&amp;bbb=1&amp;hb=1"/>
          <p:cNvSpPr/>
          <p:nvPr/>
        </p:nvSpPr>
        <p:spPr>
          <a:xfrm>
            <a:off x="722376" y="972000"/>
            <a:ext cx="10753344" cy="31549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本题考查丝绸之路的兴衰。选择D：根据材料及所学可知，西汉、隋唐</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、元朝均为国力较</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强的大一统政权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，丝绸之路兴盛；两宋中原政权衰弱，陆上丝路萎缩；明清虽为统一政权</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，但实</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行闭关政策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，丝路衰落。这表明丝绸之路的兴衰与中原政权的统一、国力</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、政策等政治因素密切</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相关</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。排除A：题干明确提到“明清时期，丝绸之路日益衰落”，“日益衰落”不等于</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“完全消</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”。排除B：题干提到元朝（少数民族政权）时</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“陆上丝绸之路再度兴起</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”，说明少数民族政</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权阻碍丝路贸易的说法有误</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。排除C：据所学可知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，明初郑和下西洋达到了古代海上丝绸之路交</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通的巅峰</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BD.22_1#627de48d3?pid=63bd5c567&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[福建三明一中2025高二月考]</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明朝初期，朝廷采用“折变”的方案把胡椒</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、苏木这些珍贵的南</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洋香料</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，作为各级官员工资发放。但随着郑和下西洋的开展</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，这一原本取得良好效果的政策却遭</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到了群臣反对</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，最终被迫废除。</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这反映明朝(</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4_AN.23_1#627de48d3.bracket?pid=63bd5c567&amp;color=0,0,0&amp;vpa=8&amp;vtp=1"/>
          <p:cNvSpPr/>
          <p:nvPr/>
        </p:nvSpPr>
        <p:spPr>
          <a:xfrm>
            <a:off x="5748401" y="1867350"/>
            <a:ext cx="357188"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sp>
        <p:nvSpPr>
          <p:cNvPr id="4" name="QC_4_BD.22_2#627de48d3.choices?pid=63bd5c567&amp;color=0,0,0&amp;vtp=1&amp;bbb=1"/>
          <p:cNvSpPr/>
          <p:nvPr/>
        </p:nvSpPr>
        <p:spPr>
          <a:xfrm>
            <a:off x="722376" y="2334074"/>
            <a:ext cx="10753344" cy="843153"/>
          </a:xfrm>
          <a:prstGeom prst="rect">
            <a:avLst/>
          </a:prstGeom>
          <a:noFill/>
        </p:spPr>
        <p:txBody>
          <a:bodyPr wrap="none" lIns="0" tIns="0" rIns="0" bIns="0" rtlCol="0" anchor="t"/>
          <a:lstStyle/>
          <a:p>
            <a:pPr latinLnBrk="1">
              <a:lnSpc>
                <a:spcPts val="3600"/>
              </a:lnSpc>
              <a:tabLst>
                <a:tab pos="5483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.中央财政状况逐渐得到改善</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.香料价值因贸易扩大而降低</a:t>
            </a:r>
            <a:endParaRPr lang="en-US" altLang="zh-CN" sz="2000" dirty="0"/>
          </a:p>
          <a:p>
            <a:pPr latinLnBrk="1">
              <a:lnSpc>
                <a:spcPts val="3400"/>
              </a:lnSpc>
              <a:tabLst>
                <a:tab pos="54838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C.官方贸易加强了中外的交流</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.政府已经具备现代金融意识</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AS.24_1#627de48d3?vop=1&amp;pid=63bd5c567&amp;color=0,0,0&amp;vtp=1&amp;bt=1&amp;bbb=1&amp;hb=1"/>
          <p:cNvSpPr/>
          <p:nvPr/>
        </p:nvSpPr>
        <p:spPr>
          <a:xfrm>
            <a:off x="722376" y="972000"/>
            <a:ext cx="10753344" cy="36121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本题考查海上丝绸之路的影响。选择B：根据所学可知，明朝在郑和下西洋之前</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，南洋香</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料主要通过朝贡贸易获得</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，在明朝本土稀缺且价格高昂，故香料能作为工资发放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。随着郑和下西</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洋的开展</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，大量胡椒和苏木可以从海外低价购买，香料的价值大大下降</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，故而以香料折俸的政策</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遭到群臣反对</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，最终被迫废除。上述变化反映香料经济价值因贸易扩大而降低。排除A：“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折变”</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有利于政府财政支出的减少</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，但是这一政策被废除之后，政府对银钱的需求会增加</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，中央财政状</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况可能会趋于恶化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，而不是“改善”。排除C：</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题干内容反映郑和下西洋对香料价值的影响，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中外的交流”说法宽泛，与材料内容联系不密切。排除D：明朝处于封建社会</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，政府尚不具备</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现代金融意识</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ee6dfa3c4.fixed?pid=a5d339996&amp;color=100,146,38&amp;vtp=1"/>
          <p:cNvSpPr/>
          <p:nvPr/>
        </p:nvSpPr>
        <p:spPr>
          <a:xfrm>
            <a:off x="5971032" y="950976"/>
            <a:ext cx="969264" cy="1197864"/>
          </a:xfrm>
          <a:prstGeom prst="rect">
            <a:avLst/>
          </a:prstGeom>
          <a:noFill/>
        </p:spPr>
        <p:txBody>
          <a:bodyPr wrap="square" lIns="0" tIns="0" rIns="0" bIns="0" rtlCol="0" anchor="ctr"/>
          <a:lstStyle/>
          <a:p>
            <a:pPr algn="ctr" latinLnBrk="1">
              <a:lnSpc>
                <a:spcPct val="1000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9</a:t>
            </a:r>
            <a:endParaRPr lang="en-US" altLang="zh-CN" sz="7200" dirty="0"/>
          </a:p>
        </p:txBody>
      </p:sp>
      <p:sp>
        <p:nvSpPr>
          <p:cNvPr id="3" name="C_3#ee6dfa3c4.fixed?pid=a5d339996&amp;color=255,255,255&amp;vtp=1&amp;bbb=1"/>
          <p:cNvSpPr/>
          <p:nvPr/>
        </p:nvSpPr>
        <p:spPr>
          <a:xfrm>
            <a:off x="0" y="3493008"/>
            <a:ext cx="12188952" cy="768096"/>
          </a:xfrm>
          <a:prstGeom prst="rect">
            <a:avLst/>
          </a:prstGeom>
          <a:noFill/>
        </p:spPr>
        <p:txBody>
          <a:bodyPr wrap="none" lIns="0" tIns="0" rIns="0" bIns="0" rtlCol="0" anchor="ctr"/>
          <a:lstStyle/>
          <a:p>
            <a:pPr algn="ctr" latinLnBrk="1">
              <a:lnSpc>
                <a:spcPts val="5400"/>
              </a:lnSpc>
            </a:pP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第9课</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古代的商路、贸易与文化交流</a:t>
            </a:r>
            <a:endParaRPr lang="en-US" altLang="zh-CN" sz="4400" dirty="0"/>
          </a:p>
        </p:txBody>
      </p:sp>
      <p:pic>
        <p:nvPicPr>
          <p:cNvPr id="4" name="C_3#ee6dfa3c4.fixed?pid=a5d339996&amp;color=0,0,0&amp;tib=255,255,255&amp;vtp=1" descr="preencoded.png"/>
          <p:cNvPicPr>
            <a:picLocks noChangeAspect="1"/>
          </p:cNvPicPr>
          <p:nvPr/>
        </p:nvPicPr>
        <p:blipFill>
          <a:blip r:embed="rId1"/>
          <a:stretch>
            <a:fillRect/>
          </a:stretch>
        </p:blipFill>
        <p:spPr>
          <a:xfrm>
            <a:off x="9939528" y="4507992"/>
            <a:ext cx="402336" cy="438912"/>
          </a:xfrm>
          <a:prstGeom prst="rect">
            <a:avLst/>
          </a:prstGeom>
        </p:spPr>
      </p:pic>
      <p:sp>
        <p:nvSpPr>
          <p:cNvPr id="5" name="C_3_BD#ee6dfa3c4.fixed?pid=a5d339996&amp;color=255,255,255&amp;vtp=1&amp;bbb=1"/>
          <p:cNvSpPr/>
          <p:nvPr/>
        </p:nvSpPr>
        <p:spPr>
          <a:xfrm>
            <a:off x="10460736" y="4379944"/>
            <a:ext cx="1709928" cy="566992"/>
          </a:xfrm>
          <a:prstGeom prst="rect">
            <a:avLst/>
          </a:prstGeom>
          <a:noFill/>
        </p:spPr>
        <p:txBody>
          <a:bodyPr wrap="none" lIns="0" tIns="0" rIns="0" bIns="0" rtlCol="0" anchor="ctr"/>
          <a:lstStyle/>
          <a:p>
            <a:pPr algn="l" latinLnBrk="1">
              <a:lnSpc>
                <a:spcPts val="5000"/>
              </a:lnSpc>
            </a:pPr>
            <a:r>
              <a:rPr lang="en-US" altLang="zh-CN" sz="2800" b="1" i="0" dirty="0">
                <a:solidFill>
                  <a:srgbClr val="FFFFFF"/>
                </a:solidFill>
                <a:latin typeface="黑体" panose="02010609060101010101" charset="-122"/>
                <a:ea typeface="黑体" panose="02010609060101010101" charset="-122"/>
                <a:cs typeface="黑体" panose="02010609060101010101" pitchFamily="34" charset="-120"/>
              </a:rPr>
              <a:t>刷基础</a:t>
            </a:r>
            <a:endParaRPr lang="en-US" altLang="zh-CN" sz="2800" dirty="0"/>
          </a:p>
        </p:txBody>
      </p:sp>
    </p:spTree>
  </p:cSld>
  <p:clrMapOvr>
    <a:masterClrMapping/>
  </p:clrMapOvr>
  <p:transition>
    <p:fad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QC_4_BD.25_1#16b77678c?htil=3&amp;pid=63bd5c567&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4874768" y="2510350"/>
            <a:ext cx="1645920" cy="1837944"/>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QC_4_BD.25_2#16b77678c?htil=3&amp;pid=63bd5c567&amp;color=0,0,0&amp;vtp=1&amp;bt=1&amp;bbb=1&amp;hb=1"/>
          <p:cNvSpPr/>
          <p:nvPr/>
        </p:nvSpPr>
        <p:spPr>
          <a:xfrm>
            <a:off x="722376" y="972000"/>
            <a:ext cx="897026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[山东青岛2025高二调研</a:t>
            </a:r>
            <a:r>
              <a:rPr lang="en-US" altLang="zh-CN" sz="2000" b="0" i="0">
                <a:solidFill>
                  <a:srgbClr val="000000"/>
                </a:solidFill>
                <a:latin typeface="仿宋" panose="02010609060101010101" pitchFamily="34" charset="-122"/>
                <a:ea typeface="仿宋" panose="02010609060101010101" pitchFamily="34" charset="-122"/>
                <a:cs typeface="仿宋" panose="0201060906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下图是甘肃省博物馆馆藏的唐代蓝地翼马纹织锦残片复原图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。翼马形</a:t>
            </a:r>
            <a:endPar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象是丝绸之路沿途使用最广泛的织锦纹样之一，</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在地中海沿岸、中亚等地区都出土过翼马纹样的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algn="l"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织锦</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这体现出(</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4" name="QC_4_AN.26_1#16b77678c.bracket?pid=63bd5c567&amp;color=0,0,0&amp;vpa=9&amp;vtp=1"/>
          <p:cNvSpPr/>
          <p:nvPr/>
        </p:nvSpPr>
        <p:spPr>
          <a:xfrm>
            <a:off x="2704211" y="1883225"/>
            <a:ext cx="35560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sp>
        <p:nvSpPr>
          <p:cNvPr id="5" name="QC_4_BD.25_3#16b77678c.choices?htil=3&amp;pid=63bd5c567&amp;color=0,0,0&amp;vtp=1&amp;bbb=1"/>
          <p:cNvSpPr/>
          <p:nvPr/>
        </p:nvSpPr>
        <p:spPr>
          <a:xfrm>
            <a:off x="722376" y="4601659"/>
            <a:ext cx="8970264" cy="843153"/>
          </a:xfrm>
          <a:prstGeom prst="rect">
            <a:avLst/>
          </a:prstGeom>
          <a:noFill/>
        </p:spPr>
        <p:txBody>
          <a:bodyPr wrap="none" lIns="0" tIns="0" rIns="0" bIns="0" rtlCol="0" anchor="t"/>
          <a:lstStyle/>
          <a:p>
            <a:pPr latinLnBrk="1">
              <a:lnSpc>
                <a:spcPts val="3600"/>
              </a:lnSpc>
              <a:tabLst>
                <a:tab pos="4592955"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.古代东西方文化交流频繁</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.中国主动吸纳外来文化</a:t>
            </a:r>
            <a:endParaRPr lang="en-US" altLang="zh-CN" sz="2000" dirty="0"/>
          </a:p>
          <a:p>
            <a:pPr latinLnBrk="1">
              <a:lnSpc>
                <a:spcPts val="3400"/>
              </a:lnSpc>
              <a:tabLst>
                <a:tab pos="4592955"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C.区域交流推动文化交融</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.中国的丝织技术领先世界</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AS.27_1#16b77678c?vop=1&amp;pid=63bd5c567&amp;color=0,0,0&amp;vtp=1&amp;bt=1&amp;bbb=1&amp;hb=1"/>
          <p:cNvSpPr/>
          <p:nvPr/>
        </p:nvSpPr>
        <p:spPr>
          <a:xfrm>
            <a:off x="722376" y="972000"/>
            <a:ext cx="10753344" cy="26977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本题考查丝绸之路与文化传播。选择C：翼马纹样在丝绸之路沿途广泛使用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，地中海沿岸</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和中亚地区均有出土</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，表明通过丝绸之路的区域贸易和文化交流，</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不同地区的艺术元素相互影响、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交融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，形成跨文化的共同纹样元素，如翼马这一文化符号融合了东西方文化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，体现了区域交流对</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文化交融的推动作用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。排除A：材料显示东西方存在文化交流，但“频繁</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”一词无法从材料中得</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。排除B：材料体现的是东西方存在文化交融，未提及中国主动吸纳外来文化。排除D</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：材料</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未比较中外丝织技术</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，故无法得出中国丝织技术领先世界。</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BD.28_1#084aef4b8?pid=63bd5c567&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[四川内江2025高二期中]</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自古以来有大量外来的农作物传入中国</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。秦汉至唐的外来农作物名称</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是胡萝卜</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、胡葱、胡椒等，宋至明清的名称是番薯、番茄、番豆（花生）等</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，清朝以后的名称则</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多是洋芋</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、洋葱、洋白菜等。</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外来作物命名的变化反映了(</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4_AN.29_1#084aef4b8.bracket?pid=63bd5c567&amp;color=0,0,0&amp;vpa=10&amp;vtp=1"/>
          <p:cNvSpPr/>
          <p:nvPr/>
        </p:nvSpPr>
        <p:spPr>
          <a:xfrm>
            <a:off x="7272401" y="1867350"/>
            <a:ext cx="35560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sp>
        <p:nvSpPr>
          <p:cNvPr id="4" name="QC_4_BD.28_2#084aef4b8.choices?pid=63bd5c567&amp;color=0,0,0&amp;vtp=1&amp;bbb=1"/>
          <p:cNvSpPr/>
          <p:nvPr/>
        </p:nvSpPr>
        <p:spPr>
          <a:xfrm>
            <a:off x="722376" y="2334074"/>
            <a:ext cx="10753344" cy="843153"/>
          </a:xfrm>
          <a:prstGeom prst="rect">
            <a:avLst/>
          </a:prstGeom>
          <a:noFill/>
        </p:spPr>
        <p:txBody>
          <a:bodyPr wrap="none" lIns="0" tIns="0" rIns="0" bIns="0" rtlCol="0" anchor="t"/>
          <a:lstStyle/>
          <a:p>
            <a:pPr latinLnBrk="1">
              <a:lnSpc>
                <a:spcPts val="3600"/>
              </a:lnSpc>
              <a:tabLst>
                <a:tab pos="5483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.精耕细作农业模式的发展</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.天下观念不断改变</a:t>
            </a:r>
            <a:endParaRPr lang="en-US" altLang="zh-CN" sz="2000" dirty="0"/>
          </a:p>
          <a:p>
            <a:pPr latinLnBrk="1">
              <a:lnSpc>
                <a:spcPts val="3400"/>
              </a:lnSpc>
              <a:tabLst>
                <a:tab pos="54838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C.对外贸易路线的重要变化</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.自然经济逐渐解体</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AS.30_1#084aef4b8?vop=1&amp;pid=63bd5c567&amp;color=0,0,0&amp;vtp=1&amp;bt=1&amp;bbb=1&amp;hb=1"/>
          <p:cNvSpPr/>
          <p:nvPr/>
        </p:nvSpPr>
        <p:spPr>
          <a:xfrm>
            <a:off x="722376" y="972000"/>
            <a:ext cx="10753344" cy="4526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本题考查中国古代对外交往路线的变化。选择C</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：据材料秦汉至唐的外来农作物名称的前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缀是</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“胡”，而宋至明清外来农作物名称的前缀是“番</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”，清朝以后外来农作物名称的前缀是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洋”可知,在不同时期,中国对外来农作物的命名方式有所不同,结合所学可知，秦汉到唐</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,中国对</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外交往的主要路线是陆上丝绸之路</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,且外来作物多经由西域传入,因此带“胡”字</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,而宋到明清时期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中国对外交往的路线以海上丝绸之路为主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,外来物种多从海上传来,因此带有“番”字,</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洋特指西洋，</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即欧美国家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，鸦片战争后，随着列强的侵略，中国与欧美国家交流增多</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，外来农作物多通过与欧</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美国家的相关贸易路线传入</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，故以“洋”命名。这侧面反映了对外贸易路线的重要变化。排除</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精耕细作农业模式的发展与外来物种的传入及其命名没有直接关系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。排除B</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：农作物命名用字的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转变反映了外来作物来源路线的变化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，而非天下观念的改变。排除D</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：自然经济逐渐解体强调传</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统农业和手工业的衰落</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，与外来农作物命名无关。</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2">
                                            <p:txEl>
                                              <p:pRg st="8" end="8"/>
                                            </p:txEl>
                                          </p:spTgt>
                                        </p:tgtEl>
                                        <p:attrNameLst>
                                          <p:attrName>style.visibility</p:attrName>
                                        </p:attrNameLst>
                                      </p:cBhvr>
                                      <p:to>
                                        <p:strVal val="visible"/>
                                      </p:to>
                                    </p:set>
                                    <p:animEffect transition="in" filter="fade">
                                      <p:cBhvr>
                                        <p:cTn id="34" dur="500"/>
                                        <p:tgtEl>
                                          <p:spTgt spid="2">
                                            <p:txEl>
                                              <p:pRg st="8" end="8"/>
                                            </p:txEl>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2">
                                            <p:txEl>
                                              <p:pRg st="9" end="9"/>
                                            </p:txEl>
                                          </p:spTgt>
                                        </p:tgtEl>
                                        <p:attrNameLst>
                                          <p:attrName>style.visibility</p:attrName>
                                        </p:attrNameLst>
                                      </p:cBhvr>
                                      <p:to>
                                        <p:strVal val="visible"/>
                                      </p:to>
                                    </p:set>
                                    <p:animEffect transition="in" filter="fade">
                                      <p:cBhvr>
                                        <p:cTn id="37" dur="500"/>
                                        <p:tgtEl>
                                          <p:spTgt spid="2">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BD.31_1#20782390b?pid=63bd5c567&amp;color=0,0,0&amp;vtp=1&amp;bt=1&amp;bbb=1&amp;hb=1"/>
          <p:cNvSpPr/>
          <p:nvPr/>
        </p:nvSpPr>
        <p:spPr>
          <a:xfrm>
            <a:off x="722376" y="972000"/>
            <a:ext cx="1075334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6.清代前期，外销商品的定购与生产使西方的宗教故事、神话传说传入中国民间</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，并且造就了一</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批掌握西方绘画技艺的大师</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。传统的中国商品也走进了西方的日常生活，与欧洲的饮食</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、服饰文</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化相融合</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，欧洲文化史上一个被称为“洛可可”的艺术时代就处处弥漫着中国文化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。此则材料说</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明(</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4_AN.32_1#20782390b.bracket?pid=63bd5c567&amp;color=0,0,0&amp;vpa=11&amp;vtp=1"/>
          <p:cNvSpPr/>
          <p:nvPr/>
        </p:nvSpPr>
        <p:spPr>
          <a:xfrm>
            <a:off x="1163701" y="2324550"/>
            <a:ext cx="385763"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sp>
        <p:nvSpPr>
          <p:cNvPr id="4" name="QC_4_BD.31_2#20782390b.choices?pid=63bd5c567&amp;color=0,0,0&amp;vtp=1&amp;bbb=1"/>
          <p:cNvSpPr/>
          <p:nvPr/>
        </p:nvSpPr>
        <p:spPr>
          <a:xfrm>
            <a:off x="722376" y="2791274"/>
            <a:ext cx="10753344" cy="843153"/>
          </a:xfrm>
          <a:prstGeom prst="rect">
            <a:avLst/>
          </a:prstGeom>
          <a:noFill/>
        </p:spPr>
        <p:txBody>
          <a:bodyPr wrap="none" lIns="0" tIns="0" rIns="0" bIns="0" rtlCol="0" anchor="t"/>
          <a:lstStyle/>
          <a:p>
            <a:pPr latinLnBrk="1">
              <a:lnSpc>
                <a:spcPts val="3600"/>
              </a:lnSpc>
              <a:tabLst>
                <a:tab pos="5483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.中国已卷入资本主义世界市场</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.中国开启了西学东渐历史进程</a:t>
            </a:r>
            <a:endParaRPr lang="en-US" altLang="zh-CN" sz="2000" dirty="0"/>
          </a:p>
          <a:p>
            <a:pPr latinLnBrk="1">
              <a:lnSpc>
                <a:spcPts val="3400"/>
              </a:lnSpc>
              <a:tabLst>
                <a:tab pos="54838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C.东方文化促进了欧洲文化创新</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.商品贸易促进中西方文化交流</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AS.33_1#20782390b?vop=1&amp;pid=63bd5c567&amp;color=0,0,0&amp;vtp=1&amp;bt=1&amp;bbb=1&amp;hb=1"/>
          <p:cNvSpPr/>
          <p:nvPr/>
        </p:nvSpPr>
        <p:spPr>
          <a:xfrm>
            <a:off x="722376" y="972000"/>
            <a:ext cx="10753344" cy="26977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本题考查商品贸易促进文化交流。选择D</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：清代前期的外销商品定购与生产促使西方宗教</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故事</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、绘画技艺等传入中国，同时中国商品也走进欧洲人的日常生活，“洛可可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”时代的艺术就</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大量含有中国文化元素</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，这说明商品贸易成为中西文化交流的桥梁，</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双方文化在互动中相互影响。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排除</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A：中国被卷入资本主义世界市场是在鸦片战争之后，与题干时间不符。排除B</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：西学东渐始</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于明末传教士来华</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，题干中西方绘画传入中国属于西学东渐进程中的一部分，“开启”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说法绝对。</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排除</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C：材料不仅体现东方文化对欧洲的影响，也有西方文化对中国的影响，该项表述片面。</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4_BD.34_1#60b949bec?pid=63bd5c567&amp;color=0,0,0&amp;vtp=1&amp;bt=1&amp;bbb=1&amp;hb=1"/>
          <p:cNvSpPr/>
          <p:nvPr/>
        </p:nvSpPr>
        <p:spPr>
          <a:xfrm>
            <a:off x="722376" y="972000"/>
            <a:ext cx="10753344" cy="40693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7.</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[吉林部分名校2024高二期中]</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阅读材料并结合所学知识，完成下列要求。（14分）</a:t>
            </a:r>
            <a:endParaRPr lang="en-US" altLang="zh-CN" sz="2000" dirty="0"/>
          </a:p>
          <a:p>
            <a:pPr latinLnBrk="1">
              <a:lnSpc>
                <a:spcPts val="37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材料一</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东南亚是汉代海上丝绸之路上的重要路段</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在其沿海及一些岛屿上发现大量与当时海上</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交通及贸易有关的考古遗存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其中就有不少来自中国汉朝的文物</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截至</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2021</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年</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12</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月</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在东南亚</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的越南</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泰国</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印度尼西亚</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柬埔寨等地共</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20</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余处遗址出土了汉朝文物</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这些汉朝文物的出土</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再现了汉代中国人和汉文化沿海上丝绸之路走出国门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迈向世界的历史图景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是研究汉代海上丝</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绸之路及中外交流不可或缺的珍贵资料</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西汉时的海上丝绸之路主要是环绕中南半岛</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即</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大陆</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东南亚</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航行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并沟通印度的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到了东汉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其走向变得复杂起来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在原来的基础上增加了通向东</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南亚岛屿地区的一些线路</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a:p>
            <a:pPr algn="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摘编自杨勇《汉代中国人和汉文化如何沿海上丝路走向世界》</a:t>
            </a:r>
            <a:endParaRPr lang="en-US" altLang="zh-CN" sz="2000" dirty="0"/>
          </a:p>
        </p:txBody>
      </p:sp>
    </p:spTree>
  </p:cSld>
  <p:clrMapOvr>
    <a:masterClrMapping/>
  </p:clrMapOvr>
  <p:transition>
    <p:fade/>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4_BD.34_2#60b949bec?pid=63bd5c567&amp;color=0,0,0&amp;vtp=1&amp;bt=1&amp;bbb=1&amp;hb=1"/>
          <p:cNvSpPr/>
          <p:nvPr/>
        </p:nvSpPr>
        <p:spPr>
          <a:xfrm>
            <a:off x="722376" y="972000"/>
            <a:ext cx="10753344" cy="4513834"/>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材料二</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明朝永乐年间</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海内升平日久</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国运昌隆</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明帝国成为当时亚洲乃至世界强国</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明成祖</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更倾心于追溯历代盛世中帝王的治绩</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向往在海外树立威望</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于是明成祖决定</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令庞大的中国船</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队驶出国门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活跃在东南亚</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南亚乃至阿拉伯和非洲东岸的广大海域</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向世界显示中国作为航海</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大国的强大实力</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下西洋前期</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郑和使团的活动范围在东南亚各国之间</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主要为解决中国在东南</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亚和南亚所面临的一系列问题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树立起中国在东南亚和南亚各国中的威信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重振已坠之国威</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而进行广泛的外交活动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后期航海的主要任务是向南亚以西继续航行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到达波斯湾以及更远的地</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方</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通过开辟新的航路</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让从来没到达过中国的海外远国</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宾服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中国</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在后期航海中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郑和</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船队经过南洋群岛</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横渡印度洋</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取道波斯湾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穿越红海</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沿东非之滨南下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最远到达赤道以南</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的非洲东部沿岸诸国及马达加斯加岛一带</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a:p>
            <a:pPr algn="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摘编自武斌《新编中华文化海外传播史》</a:t>
            </a:r>
            <a:endParaRPr lang="en-US" altLang="zh-CN" sz="2000" dirty="0"/>
          </a:p>
        </p:txBody>
      </p:sp>
    </p:spTree>
  </p:cSld>
  <p:clrMapOvr>
    <a:masterClrMapping/>
  </p:clrMapOvr>
  <p:transition>
    <p:fade/>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BD.35_1#f02450424?pid=60b949bec&amp;color=0,0,0&amp;vtp=1&amp;bt=1&amp;bbb=1"/>
          <p:cNvSpPr/>
          <p:nvPr/>
        </p:nvSpPr>
        <p:spPr>
          <a:xfrm>
            <a:off x="722376" y="972000"/>
            <a:ext cx="10753344" cy="408559"/>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（1）根据材料一并结合所学知识，概括汉代海上丝绸之路的发展状况。（4分）</a:t>
            </a:r>
            <a:endParaRPr lang="en-US" altLang="zh-CN" sz="2000" dirty="0"/>
          </a:p>
        </p:txBody>
      </p:sp>
      <p:sp>
        <p:nvSpPr>
          <p:cNvPr id="3" name="QO_5_AN.36_1#f02450424?vop=1&amp;pid=60b949bec&amp;color=0,0,0&amp;vtp=1&amp;bbb=1&amp;hb=1"/>
          <p:cNvSpPr/>
          <p:nvPr/>
        </p:nvSpPr>
        <p:spPr>
          <a:xfrm>
            <a:off x="722376" y="1435169"/>
            <a:ext cx="10753344" cy="856234"/>
          </a:xfrm>
          <a:prstGeom prst="rect">
            <a:avLst/>
          </a:prstGeom>
          <a:noFill/>
        </p:spPr>
        <p:txBody>
          <a:bodyPr wrap="none" lIns="0" tIns="0" rIns="0" bIns="0" rtlCol="0" anchor="t"/>
          <a:lstStyle/>
          <a:p>
            <a:pPr algn="l"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[答案]</a:t>
            </a:r>
            <a:r>
              <a:rPr lang="en-US" altLang="zh-CN" sz="2000" b="1" i="0" dirty="0">
                <a:solidFill>
                  <a:srgbClr val="00B05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发展状况：以东南亚为重要路段；西汉时,从东南沿海出发,经中南半岛进入印度洋</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,最终到</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达印度</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；东汉时,又增加了通向东南亚岛屿地区的一些线路。（4分,答出两点即可）</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AS.37_1#f02450424?vop=1&amp;pid=60b949bec&amp;color=0,0,0&amp;mp=1&amp;vtp=1&amp;bt=1&amp;bbb=1"/>
          <p:cNvSpPr/>
          <p:nvPr/>
        </p:nvSpPr>
        <p:spPr>
          <a:xfrm>
            <a:off x="722376" y="972000"/>
            <a:ext cx="10753344" cy="439865"/>
          </a:xfrm>
          <a:prstGeom prst="rect">
            <a:avLst/>
          </a:prstGeom>
          <a:noFill/>
        </p:spPr>
        <p:txBody>
          <a:bodyPr wrap="none" lIns="0" tIns="0" rIns="0" bIns="0" rtlCol="0" anchor="t"/>
          <a:lstStyle/>
          <a:p>
            <a:pPr algn="l" latinLnBrk="1">
              <a:lnSpc>
                <a:spcPts val="39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zh-CN" altLang="en-US" sz="2200" dirty="0"/>
              <a:t>本题考查中国古代海上丝绸之路。</a:t>
            </a:r>
            <a:endParaRPr lang="zh-CN" altLang="en-US" sz="2200" dirty="0"/>
          </a:p>
        </p:txBody>
      </p:sp>
      <p:graphicFrame>
        <p:nvGraphicFramePr>
          <p:cNvPr id="30" name="QO_5_AS.37_2#f02450424?colgroup=5,21,12&amp;vop=1&amp;pid=60b949bec&amp;color=0,0,0&amp;mp=1&amp;vtp=1&amp;bbb=1&amp;hb=1"/>
          <p:cNvGraphicFramePr>
            <a:graphicFrameLocks noGrp="1"/>
          </p:cNvGraphicFramePr>
          <p:nvPr/>
        </p:nvGraphicFramePr>
        <p:xfrm>
          <a:off x="722376" y="1545913"/>
          <a:ext cx="10707624" cy="2888869"/>
        </p:xfrm>
        <a:graphic>
          <a:graphicData uri="http://schemas.openxmlformats.org/drawingml/2006/table">
            <a:tbl>
              <a:tblPr/>
              <a:tblGrid>
                <a:gridCol w="1463040"/>
                <a:gridCol w="5769864"/>
                <a:gridCol w="3474720"/>
              </a:tblGrid>
              <a:tr h="421132">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设问关键词</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材料关键句/所学知识</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答案要点</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339">
                <a:tc rowSpan="3">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发展状况</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东南亚是汉代海上丝绸之路上的重要路段</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以东南亚为重要路段</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1218819">
                <a:tc vMerge="1">
                  <a:tcPr/>
                </a:tc>
                <a:tc>
                  <a:txBody>
                    <a:bodyPr/>
                    <a:lstStyle/>
                    <a:p>
                      <a:pPr marL="0" indent="0" algn="l" latinLnBrk="1" hangingPunct="0">
                        <a:lnSpc>
                          <a:spcPts val="32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西汉时的海上丝绸之路主要是环绕中南半岛</a:t>
                      </a:r>
                      <a:r>
                        <a:rPr lang="en-US" altLang="zh-CN" sz="2000" b="0" i="0" spc="-10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即</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l" latinLnBrk="1" hangingPunct="0">
                        <a:lnSpc>
                          <a:spcPts val="3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大陆东南亚”航行,并沟通印度的</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2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西汉时,从东南沿海出发</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,经中</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indent="0" algn="l" latinLnBrk="1" hangingPunct="0">
                        <a:lnSpc>
                          <a:spcPts val="32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南半岛进入印度洋,最终到达</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l" latinLnBrk="1" hangingPunct="0">
                        <a:lnSpc>
                          <a:spcPts val="3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印度</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822579">
                <a:tc vMerge="1">
                  <a:tcPr/>
                </a:tc>
                <a:tc>
                  <a:txBody>
                    <a:bodyPr/>
                    <a:lstStyle/>
                    <a:p>
                      <a:pPr marL="0" indent="0" algn="l" latinLnBrk="1" hangingPunct="0">
                        <a:lnSpc>
                          <a:spcPts val="32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到了东汉</a:t>
                      </a:r>
                      <a:r>
                        <a:rPr lang="en-US" altLang="zh-CN" sz="2000" b="0" i="0">
                          <a:solidFill>
                            <a:srgbClr val="000000"/>
                          </a:solidFill>
                          <a:latin typeface="宋体" panose="02010600030101010101" pitchFamily="2"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增加了通向东南亚岛屿地区的一些线</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l" latinLnBrk="1" hangingPunct="0">
                        <a:lnSpc>
                          <a:spcPts val="3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路</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2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东汉时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,又增加了通向东南亚</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l" latinLnBrk="1" hangingPunct="0">
                        <a:lnSpc>
                          <a:spcPts val="3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岛屿地区的一些线路</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0"/>
                                        </p:tgtEl>
                                        <p:attrNameLst>
                                          <p:attrName>style.visibility</p:attrName>
                                        </p:attrNameLst>
                                      </p:cBhvr>
                                      <p:to>
                                        <p:strVal val="visible"/>
                                      </p:to>
                                    </p:set>
                                    <p:animEffect transition="in" filter="fade">
                                      <p:cBhvr>
                                        <p:cTn id="13"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_1#3c58823fb?pid=dcab2ca23&amp;color=0,0,0&amp;vtp=1&amp;bt=1&amp;bbb=1&amp;hb=1"/>
          <p:cNvSpPr/>
          <p:nvPr/>
        </p:nvSpPr>
        <p:spPr>
          <a:xfrm>
            <a:off x="722376" y="972000"/>
            <a:ext cx="1075334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[山东聊城2025高二期末]</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20世纪初</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，英国考古学家斯坦因在新疆的几个遗址中发现了不同语</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言的文书</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。在民丰尼雅遗址发现佉卢文（印度古文字）木牍文书</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，在若羌的磨朗遗址发现古印度</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婆罗谜字体写成的梵文贝叶，在楼兰遗址发现写在木片或纸上的佉卢文文书以及窣利语文字</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亦称粟特语）残片。</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这些考古发现说明(</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2_1#3c58823fb.bracket?pid=dcab2ca23&amp;color=0,0,0&amp;vpa=1&amp;vtp=1"/>
          <p:cNvSpPr/>
          <p:nvPr/>
        </p:nvSpPr>
        <p:spPr>
          <a:xfrm>
            <a:off x="5481701" y="2324550"/>
            <a:ext cx="385763"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sp>
        <p:nvSpPr>
          <p:cNvPr id="4" name="QC_5_BD.1_2#3c58823fb.choices?pid=dcab2ca23&amp;color=0,0,0&amp;vtp=1&amp;bbb=1"/>
          <p:cNvSpPr/>
          <p:nvPr/>
        </p:nvSpPr>
        <p:spPr>
          <a:xfrm>
            <a:off x="722376" y="2791274"/>
            <a:ext cx="10753344" cy="843153"/>
          </a:xfrm>
          <a:prstGeom prst="rect">
            <a:avLst/>
          </a:prstGeom>
          <a:noFill/>
        </p:spPr>
        <p:txBody>
          <a:bodyPr wrap="none" lIns="0" tIns="0" rIns="0" bIns="0" rtlCol="0" anchor="t"/>
          <a:lstStyle/>
          <a:p>
            <a:pPr latinLnBrk="1">
              <a:lnSpc>
                <a:spcPts val="3600"/>
              </a:lnSpc>
              <a:tabLst>
                <a:tab pos="5483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.书面记录是古代文明传承的唯一方式</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.人口流动是区域文化传播的主要动力</a:t>
            </a:r>
            <a:endParaRPr lang="en-US" altLang="zh-CN" sz="2000" dirty="0"/>
          </a:p>
          <a:p>
            <a:pPr latinLnBrk="1">
              <a:lnSpc>
                <a:spcPts val="3400"/>
              </a:lnSpc>
              <a:tabLst>
                <a:tab pos="54838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C.古代新疆地区是世界文明交流的中心</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.丝绸之路是中外文化交流的重要通道</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BD.38_1#fb932dd4a?pid=60b949bec&amp;color=0,0,0&amp;vtp=1&amp;bt=1&amp;bbb=1"/>
          <p:cNvSpPr/>
          <p:nvPr/>
        </p:nvSpPr>
        <p:spPr>
          <a:xfrm>
            <a:off x="722376" y="972000"/>
            <a:ext cx="10753344" cy="408559"/>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（2）根据材料二并结合所学知识，指出郑和下西洋的条件。（5分）</a:t>
            </a:r>
            <a:endParaRPr lang="en-US" altLang="zh-CN" sz="2000" dirty="0"/>
          </a:p>
        </p:txBody>
      </p:sp>
      <p:sp>
        <p:nvSpPr>
          <p:cNvPr id="3" name="QO_5_AN.39_1#fb932dd4a?vop=1&amp;pid=60b949bec&amp;color=0,0,0&amp;vtp=1&amp;bbb=1&amp;hb=1"/>
          <p:cNvSpPr/>
          <p:nvPr/>
        </p:nvSpPr>
        <p:spPr>
          <a:xfrm>
            <a:off x="722376" y="1435169"/>
            <a:ext cx="10753344" cy="856234"/>
          </a:xfrm>
          <a:prstGeom prst="rect">
            <a:avLst/>
          </a:prstGeom>
          <a:noFill/>
        </p:spPr>
        <p:txBody>
          <a:bodyPr wrap="none" lIns="0" tIns="0" rIns="0" bIns="0" rtlCol="0" anchor="t"/>
          <a:lstStyle/>
          <a:p>
            <a:pPr algn="l"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[答案]</a:t>
            </a:r>
            <a:r>
              <a:rPr lang="en-US" altLang="zh-CN" sz="2000" b="1" i="0" dirty="0">
                <a:solidFill>
                  <a:srgbClr val="00B05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条件：明朝是当时亚洲乃至世界强国；造船业发达；航海技术进步；</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统治者支持。</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5分,答出两点给4分,三点给5分）</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AS.40_1#fb932dd4a?vop=1&amp;pid=60b949bec&amp;color=0,0,0&amp;mp=1&amp;vtp=1&amp;bt=1&amp;bbb=1"/>
          <p:cNvSpPr/>
          <p:nvPr/>
        </p:nvSpPr>
        <p:spPr>
          <a:xfrm>
            <a:off x="722376" y="972000"/>
            <a:ext cx="10753344" cy="439865"/>
          </a:xfrm>
          <a:prstGeom prst="rect">
            <a:avLst/>
          </a:prstGeom>
          <a:noFill/>
        </p:spPr>
        <p:txBody>
          <a:bodyPr wrap="none" lIns="0" tIns="0" rIns="0" bIns="0" rtlCol="0" anchor="t"/>
          <a:lstStyle/>
          <a:p>
            <a:pPr algn="l" latinLnBrk="1">
              <a:lnSpc>
                <a:spcPts val="39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endParaRPr lang="en-US" altLang="zh-CN" sz="2200" dirty="0"/>
          </a:p>
        </p:txBody>
      </p:sp>
      <p:graphicFrame>
        <p:nvGraphicFramePr>
          <p:cNvPr id="32" name="QO_5_AS.40_2#fb932dd4a?colgroup=6,19,14&amp;vop=1&amp;pid=60b949bec&amp;color=0,0,0&amp;mp=1&amp;vtp=1&amp;bbb=1"/>
          <p:cNvGraphicFramePr>
            <a:graphicFrameLocks noGrp="1"/>
          </p:cNvGraphicFramePr>
          <p:nvPr/>
        </p:nvGraphicFramePr>
        <p:xfrm>
          <a:off x="722376" y="1545913"/>
          <a:ext cx="10707624" cy="1700149"/>
        </p:xfrm>
        <a:graphic>
          <a:graphicData uri="http://schemas.openxmlformats.org/drawingml/2006/table">
            <a:tbl>
              <a:tblPr/>
              <a:tblGrid>
                <a:gridCol w="1911096"/>
                <a:gridCol w="5047488"/>
                <a:gridCol w="3749040"/>
              </a:tblGrid>
              <a:tr h="421132">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设问关键词</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材料关键句/所学知识</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答案要点</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339">
                <a:tc rowSpan="3">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条件</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明帝国成为当时亚洲乃至世界强国</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明朝是当时亚洲乃至世界强国</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339">
                <a:tc vMerge="1">
                  <a:tcPr/>
                </a:tc>
                <a:tc>
                  <a:txBody>
                    <a:bodyPr/>
                    <a:lstStyle/>
                    <a:p>
                      <a:pPr algn="l"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令庞大的中国船队驶出国门</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所学知识</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造船业发达</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航海技术进步</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339">
                <a:tc vMerge="1">
                  <a:tcPr/>
                </a:tc>
                <a:tc>
                  <a:txBody>
                    <a:bodyPr/>
                    <a:lstStyle/>
                    <a:p>
                      <a:pPr algn="l"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明成祖决定</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令庞大的中国船队驶出国门</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统治者支持</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2"/>
                                        </p:tgtEl>
                                        <p:attrNameLst>
                                          <p:attrName>style.visibility</p:attrName>
                                        </p:attrNameLst>
                                      </p:cBhvr>
                                      <p:to>
                                        <p:strVal val="visible"/>
                                      </p:to>
                                    </p:set>
                                    <p:animEffect transition="in" filter="fade">
                                      <p:cBhvr>
                                        <p:cTn id="13"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BD.41_1#208124fb3?pid=60b949bec&amp;color=0,0,0&amp;vtp=1&amp;bt=1&amp;bbb=1"/>
          <p:cNvSpPr/>
          <p:nvPr/>
        </p:nvSpPr>
        <p:spPr>
          <a:xfrm>
            <a:off x="722376" y="972000"/>
            <a:ext cx="10753344" cy="408559"/>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（3）根据材料一、二并结合所学知识，简析古代海上丝绸之路发展产生的影响。（5分）</a:t>
            </a:r>
            <a:endParaRPr lang="en-US" altLang="zh-CN" sz="2000" dirty="0"/>
          </a:p>
        </p:txBody>
      </p:sp>
      <p:sp>
        <p:nvSpPr>
          <p:cNvPr id="3" name="QO_5_AN.42_1#208124fb3?vop=1&amp;pid=60b949bec&amp;color=0,0,0&amp;vtp=1&amp;bbb=1&amp;hb=1"/>
          <p:cNvSpPr/>
          <p:nvPr/>
        </p:nvSpPr>
        <p:spPr>
          <a:xfrm>
            <a:off x="722376" y="1435169"/>
            <a:ext cx="10753344" cy="1313434"/>
          </a:xfrm>
          <a:prstGeom prst="rect">
            <a:avLst/>
          </a:prstGeom>
          <a:noFill/>
        </p:spPr>
        <p:txBody>
          <a:bodyPr wrap="none" lIns="0" tIns="0" rIns="0" bIns="0" rtlCol="0" anchor="t"/>
          <a:lstStyle/>
          <a:p>
            <a:pPr algn="l"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[答案]</a:t>
            </a:r>
            <a:r>
              <a:rPr lang="en-US" altLang="zh-CN" sz="2000" b="1" i="0" dirty="0">
                <a:solidFill>
                  <a:srgbClr val="00B05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影响：促进了古代中国对外贸易发展；促进了沿线各国商业、传统手工业等的发展</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；影响</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了古代中国政府的财政收入</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；促进了中外经济文化交流；传播了中华文化</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,增强了中华文明的影响</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力</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。（5分,答出两点给4分,三点给5分）</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fade">
                                      <p:cBhvr>
                                        <p:cTn id="16"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AS.43_1#208124fb3?vop=1&amp;pid=60b949bec&amp;color=0,0,0&amp;mp=1&amp;vtp=1&amp;bt=1&amp;bbb=1&amp;hb=1"/>
          <p:cNvSpPr/>
          <p:nvPr/>
        </p:nvSpPr>
        <p:spPr>
          <a:xfrm>
            <a:off x="722376" y="972000"/>
            <a:ext cx="10753344" cy="31549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影响，可从对中国和对沿线各国的影响以及对中外的共同影响展开。对中国的影响</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，据材</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料一</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“发现大量与当时海上交通及贸易有关的考古遗存”可知,促进了古代中国对外贸易发展</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；据</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材料一</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“再现了汉代中国人和汉文化</a:t>
            </a:r>
            <a:r>
              <a:rPr lang="en-US" altLang="zh-CN" sz="2000" b="0" i="0" dirty="0">
                <a:solidFill>
                  <a:srgbClr val="000000"/>
                </a:solidFill>
                <a:latin typeface="宋体" panose="02010600030101010101" pitchFamily="2"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迈向世界的历史图景”，材料二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“树立起中国在东南亚</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和南亚各国中的威信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”可知,传播了中华文化,增强了中华文明的影响力；结合所学可知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，丝绸之</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路还影响了古代中国政府的财政收入</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。对沿线各国的影响,据材料一“在东南亚的越南、泰国</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、印</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度尼西亚</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、柬埔寨等地共20余处遗址出土了汉朝文物”并结合所学可知,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促进了沿线各国商业、</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传统手工业等的发展</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。结合所学知识可知，丝绸之路促进了中外经济文化交流。</a:t>
            </a:r>
            <a:endParaRPr lang="en-US" altLang="zh-CN" sz="2200" dirty="0"/>
          </a:p>
        </p:txBody>
      </p:sp>
      <p:sp>
        <p:nvSpPr>
          <p:cNvPr id="3" name="QO_4_AS.44_1#60b949bec?vop=1&amp;pid=63bd5c567&amp;color=0,0,0&amp;vtp=1&amp;bbb=1"/>
          <p:cNvSpPr/>
          <p:nvPr/>
        </p:nvSpPr>
        <p:spPr>
          <a:xfrm>
            <a:off x="722376" y="4169924"/>
            <a:ext cx="10753344" cy="434785"/>
          </a:xfrm>
          <a:prstGeom prst="rect">
            <a:avLst/>
          </a:prstGeom>
          <a:noFill/>
        </p:spPr>
        <p:txBody>
          <a:bodyPr wrap="none" lIns="0" tIns="0" rIns="0" bIns="0" rtlCol="0" anchor="t"/>
          <a:lstStyle/>
          <a:p>
            <a:pPr algn="l" latinLnBrk="1">
              <a:lnSpc>
                <a:spcPts val="3900"/>
              </a:lnSpc>
            </a:pP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grpId="0" nodeType="clickEffect">
                                  <p:stCondLst>
                                    <p:cond delay="0"/>
                                  </p:stCondLst>
                                  <p:childTnLst>
                                    <p:set>
                                      <p:cBhvr>
                                        <p:cTn id="32" dur="1" fill="hold">
                                          <p:stCondLst>
                                            <p:cond delay="0"/>
                                          </p:stCondLst>
                                        </p:cTn>
                                        <p:tgtEl>
                                          <p:spTgt spid="3">
                                            <p:bg/>
                                          </p:spTgt>
                                        </p:tgtEl>
                                        <p:attrNameLst>
                                          <p:attrName>style.visibility</p:attrName>
                                        </p:attrNameLst>
                                      </p:cBhvr>
                                      <p:to>
                                        <p:strVal val="visible"/>
                                      </p:to>
                                    </p:set>
                                    <p:animEffect transition="in" filter="fade">
                                      <p:cBhvr>
                                        <p:cTn id="33" dur="500"/>
                                        <p:tgtEl>
                                          <p:spTgt spid="3">
                                            <p:bg/>
                                          </p:spTgt>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3">
                                            <p:txEl>
                                              <p:pRg st="0" end="0"/>
                                            </p:txEl>
                                          </p:spTgt>
                                        </p:tgtEl>
                                        <p:attrNameLst>
                                          <p:attrName>style.visibility</p:attrName>
                                        </p:attrNameLst>
                                      </p:cBhvr>
                                      <p:to>
                                        <p:strVal val="visible"/>
                                      </p:to>
                                    </p:set>
                                    <p:animEffect transition="in" filter="fade">
                                      <p:cBhvr>
                                        <p:cTn id="36"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P spid="3" grpId="0" animBg="1" build="p"/>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45_1#f2cd7d581?pid=43396f600&amp;color=0,0,0&amp;vtp=1&amp;bt=1&amp;bbb=1&amp;hb=1"/>
          <p:cNvSpPr/>
          <p:nvPr/>
        </p:nvSpPr>
        <p:spPr>
          <a:xfrm>
            <a:off x="722376" y="97200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8.</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[河北沧州2025模拟]</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下图为元代藏文文献蔡巴·贡噶多吉《红史》中的相关记载</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。这主要反映</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出(</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graphicFrame>
        <p:nvGraphicFramePr>
          <p:cNvPr id="35" name="QC_5_BD.45_2#f2cd7d581?colgroup=41&amp;pid=43396f600&amp;color=0,0,0&amp;vtp=1&amp;bbb=1&amp;hb=1"/>
          <p:cNvGraphicFramePr>
            <a:graphicFrameLocks noGrp="1"/>
          </p:cNvGraphicFramePr>
          <p:nvPr/>
        </p:nvGraphicFramePr>
        <p:xfrm>
          <a:off x="722376" y="1951677"/>
          <a:ext cx="10735056" cy="1631950"/>
        </p:xfrm>
        <a:graphic>
          <a:graphicData uri="http://schemas.openxmlformats.org/drawingml/2006/table">
            <a:tbl>
              <a:tblPr/>
              <a:tblGrid>
                <a:gridCol w="10735056"/>
              </a:tblGrid>
              <a:tr h="1631950">
                <a:tc>
                  <a:txBody>
                    <a:bodyPr/>
                    <a:lstStyle/>
                    <a:p>
                      <a:pPr marL="0" indent="0" algn="l" latinLnBrk="1" hangingPunct="0">
                        <a:lnSpc>
                          <a:spcPts val="32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1.（僧人）念一次超度经给五十多块大砖茶</a:t>
                      </a:r>
                      <a:endParaRPr lang="en-US" altLang="zh-CN" sz="1200" dirty="0"/>
                    </a:p>
                    <a:p>
                      <a:pPr marL="0" indent="0" algn="l" latinLnBrk="1" hangingPunct="0">
                        <a:lnSpc>
                          <a:spcPts val="32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.土鼠年</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蔡巴听到法王转世之事迹后</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马上派人给他送去茶叶和邀请信</a:t>
                      </a:r>
                      <a:endParaRPr lang="en-US" altLang="zh-CN" sz="1200" dirty="0"/>
                    </a:p>
                    <a:p>
                      <a:pPr marL="0" indent="0" algn="l" latinLnBrk="1" hangingPunct="0">
                        <a:lnSpc>
                          <a:spcPts val="32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.他（噶玛巴四世活佛）从九月到鼠年二月</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因为调解了朵甘思地方的大纠纷</a:t>
                      </a:r>
                      <a:r>
                        <a:rPr lang="en-US" altLang="zh-CN" sz="2000" b="0" i="0" spc="-10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所以各地纷纷</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l" latinLnBrk="1" hangingPunct="0">
                        <a:lnSpc>
                          <a:spcPts val="3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送来礼品</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其中有马七百多匹</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金子二千多两</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砖茶五百块</a:t>
                      </a:r>
                      <a:r>
                        <a:rPr lang="en-US" altLang="zh-CN" sz="2000" b="0" i="0" dirty="0">
                          <a:solidFill>
                            <a:srgbClr val="000000"/>
                          </a:solidFill>
                          <a:latin typeface="宋体" panose="02010600030101010101" pitchFamily="2" charset="-122"/>
                          <a:ea typeface="微软雅黑" panose="020B0503020204020204" pitchFamily="34" charset="-122"/>
                          <a:cs typeface="微软雅黑" panose="020B0503020204020204" pitchFamily="34" charset="-120"/>
                        </a:rPr>
                        <a:t>……</a:t>
                      </a:r>
                      <a:endParaRPr lang="en-US" altLang="zh-CN" sz="1200" dirty="0">
                        <a:latin typeface="宋体" panose="02010600030101010101" pitchFamily="2" charset="-122"/>
                      </a:endParaRPr>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p:sp>
        <p:nvSpPr>
          <p:cNvPr id="4" name="QC_5_AN.46_1#f2cd7d581.bracket?pid=43396f600&amp;color=0,0,0&amp;vpa=12&amp;vtp=1"/>
          <p:cNvSpPr/>
          <p:nvPr/>
        </p:nvSpPr>
        <p:spPr>
          <a:xfrm>
            <a:off x="1176401" y="1410150"/>
            <a:ext cx="35560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sp>
        <p:nvSpPr>
          <p:cNvPr id="5" name="QC_5_BD.45_3#f2cd7d581.choices?pid=43396f600&amp;color=0,0,0&amp;vtp=1&amp;bbb=1"/>
          <p:cNvSpPr/>
          <p:nvPr/>
        </p:nvSpPr>
        <p:spPr>
          <a:xfrm>
            <a:off x="722376" y="3716977"/>
            <a:ext cx="10753344" cy="405003"/>
          </a:xfrm>
          <a:prstGeom prst="rect">
            <a:avLst/>
          </a:prstGeom>
          <a:noFill/>
        </p:spPr>
        <p:txBody>
          <a:bodyPr wrap="none" lIns="0" tIns="0" rIns="0" bIns="0" rtlCol="0" anchor="t"/>
          <a:lstStyle/>
          <a:p>
            <a:pPr latinLnBrk="1">
              <a:lnSpc>
                <a:spcPts val="3600"/>
              </a:lnSpc>
              <a:tabLst>
                <a:tab pos="3014980" algn="l"/>
                <a:tab pos="5483860" algn="l"/>
                <a:tab pos="8473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.西南丝绸之路繁荣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B.边患问题缓和</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C.汉藏民族文化交融</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.茶马贸易兴起</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47_1#f2cd7d581?vop=1&amp;pid=43396f600&amp;color=0,0,0&amp;vtp=1&amp;bt=1&amp;bbb=1&amp;hb=1"/>
          <p:cNvSpPr/>
          <p:nvPr/>
        </p:nvSpPr>
        <p:spPr>
          <a:xfrm>
            <a:off x="722376" y="97200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本题考查元代茶马贸易与文化交融。选择C：根据材料信息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，元代藏文文献中出现了有关</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茶的记载</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，茶作为报酬、赠品、礼品，成为连接汉藏民族的载体。结合所学可知，这表明</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，随着</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茶马贸易的发展</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，当时藏人已经较为爱好喝茶，反映出汉藏民族文化交融。排除A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：材料主要反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映的是茶马古道的发展</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，而非西南丝绸之路的繁荣。排除B</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：材料体现的是汉藏民族交流及藏地</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民众内部的人际往来</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，而非边患问题。排除D：唐朝时期，茶马贸易就已经兴起。</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3_1#3c58823fb?vop=1&amp;pid=dcab2ca23&amp;color=0,0,0&amp;vtp=1&amp;bt=1&amp;bbb=1&amp;hb=1"/>
          <p:cNvSpPr/>
          <p:nvPr/>
        </p:nvSpPr>
        <p:spPr>
          <a:xfrm>
            <a:off x="722376" y="97200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本题考查丝绸之路的影响。选择D：据材料及所学可知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，古代新疆地区因丝绸之路而成为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文化交流的重要节点</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，考古学家在几个遗址中发现了不同语言的文书</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，体现了丝绸之路在文化传</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播交流中的作用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。排除A：“唯一方式”说法绝对化，古代文明传承还有口述等其他方式。排除</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材料反映的是丝绸之路对文化传播交流的作用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，未体现人口流动是区域文化传播的主要动力</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。排</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除</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C：据所学可知，C项说法本身错误，与史实不符。</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4_1#7eed0546c?pid=dcab2ca23&amp;color=0,0,0&amp;vtp=1&amp;bt=1&amp;bbb=1&amp;hb=1"/>
          <p:cNvSpPr/>
          <p:nvPr/>
        </p:nvSpPr>
        <p:spPr>
          <a:xfrm>
            <a:off x="722376" y="97200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[宁夏石嘴山2025高二期中]</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张骞出使西域后，汉朝招募了大批商人到西域各国经商</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，在沿线设</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置关卡征税</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，并置西域都护府管辖西域，以抵御匈奴的袭扰。</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这些举措(</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5_1#7eed0546c.bracket?pid=dcab2ca23&amp;color=0,0,0&amp;vpa=2&amp;vtp=1"/>
          <p:cNvSpPr/>
          <p:nvPr/>
        </p:nvSpPr>
        <p:spPr>
          <a:xfrm>
            <a:off x="8796401" y="1410150"/>
            <a:ext cx="35560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sp>
        <p:nvSpPr>
          <p:cNvPr id="4" name="QC_5_BD.4_2#7eed0546c.choices?pid=dcab2ca23&amp;color=0,0,0&amp;vtp=1&amp;bbb=1"/>
          <p:cNvSpPr/>
          <p:nvPr/>
        </p:nvSpPr>
        <p:spPr>
          <a:xfrm>
            <a:off x="722376" y="1876874"/>
            <a:ext cx="10753344" cy="843153"/>
          </a:xfrm>
          <a:prstGeom prst="rect">
            <a:avLst/>
          </a:prstGeom>
          <a:noFill/>
        </p:spPr>
        <p:txBody>
          <a:bodyPr wrap="none" lIns="0" tIns="0" rIns="0" bIns="0" rtlCol="0" anchor="t"/>
          <a:lstStyle/>
          <a:p>
            <a:pPr latinLnBrk="1">
              <a:lnSpc>
                <a:spcPts val="3600"/>
              </a:lnSpc>
              <a:tabLst>
                <a:tab pos="5483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.旨在攫取西域经济利益</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.是汉朝抑商政策的延伸</a:t>
            </a:r>
            <a:endParaRPr lang="en-US" altLang="zh-CN" sz="2000" dirty="0"/>
          </a:p>
          <a:p>
            <a:pPr latinLnBrk="1">
              <a:lnSpc>
                <a:spcPts val="3400"/>
              </a:lnSpc>
              <a:tabLst>
                <a:tab pos="54838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C.有利于丝路的繁荣有序</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.将西域纳入了郡国体制</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6_1#7eed0546c?vop=1&amp;pid=dcab2ca23&amp;color=0,0,0&amp;vtp=1&amp;bt=1&amp;bbb=1&amp;hb=1"/>
          <p:cNvSpPr/>
          <p:nvPr/>
        </p:nvSpPr>
        <p:spPr>
          <a:xfrm>
            <a:off x="722376" y="972000"/>
            <a:ext cx="10753344" cy="31549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本题考查张骞通西域的影响。选择C：根据材料及所学可知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，汉朝招募商人促进了贸易规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模扩大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，设置关卡征税规范了商业行为，为商路提供管理保障</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，西域都护府的设立有利于保障商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路安全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，能在一定程度上抵御匈奴的袭扰，这些举措共同为丝绸之路的繁荣提供了政治</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、经济和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安全保障</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。排除A：汉朝招募商人经商、设置关卡征税，</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通过规范贸易管理保障丝绸之路的稳定，</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这一系列行为背后有一定的政治目的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，而非单纯攫取经济利益，征税是维护秩序的手段。排除</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张骞出使西域后</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，汉朝积极招募商人、保护商路，表明当时对商业的扶持态度，</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与抑商政策相悖。</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排除</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D：西域都护府是军事和行政机构，负责管辖西域，但西域并未被纳入汉朝的郡国体制。</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7_1#3337b277c?pid=c5d30c3d3&amp;color=0,0,0&amp;vtp=1&amp;bt=1&amp;bbb=1&amp;hb=1"/>
          <p:cNvSpPr/>
          <p:nvPr/>
        </p:nvSpPr>
        <p:spPr>
          <a:xfrm>
            <a:off x="722376" y="972000"/>
            <a:ext cx="1075334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[河南安鹤新联盟2025高二联考]</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1975年</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，韩国渔民在朝鲜半岛西南部新安外方海域发现一艘</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沉船</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。考古工作者在该船上发掘出了两万多件青瓷和白瓷，两千多件金属制品、</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石制品和紫檀木，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以及重达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28吨的800万枚中国铜钱。船上还发现了刻着“庆元（宁波）”铭文的青铜权和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“至治</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三年</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（1323年）”的墨书木简。</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该船及其遗物可印证(</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8_1#3337b277c.bracket?pid=c5d30c3d3&amp;color=0,0,0&amp;vpa=3&amp;vtp=1"/>
          <p:cNvSpPr/>
          <p:nvPr/>
        </p:nvSpPr>
        <p:spPr>
          <a:xfrm>
            <a:off x="6853301" y="2324550"/>
            <a:ext cx="35560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sp>
        <p:nvSpPr>
          <p:cNvPr id="4" name="QC_5_BD.7_2#3337b277c.choices?pid=c5d30c3d3&amp;color=0,0,0&amp;vtp=1&amp;bbb=1"/>
          <p:cNvSpPr/>
          <p:nvPr/>
        </p:nvSpPr>
        <p:spPr>
          <a:xfrm>
            <a:off x="722376" y="2791274"/>
            <a:ext cx="10753344" cy="843153"/>
          </a:xfrm>
          <a:prstGeom prst="rect">
            <a:avLst/>
          </a:prstGeom>
          <a:noFill/>
        </p:spPr>
        <p:txBody>
          <a:bodyPr wrap="none" lIns="0" tIns="0" rIns="0" bIns="0" rtlCol="0" anchor="t"/>
          <a:lstStyle/>
          <a:p>
            <a:pPr latinLnBrk="1">
              <a:lnSpc>
                <a:spcPts val="3600"/>
              </a:lnSpc>
              <a:tabLst>
                <a:tab pos="5483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.宋朝与高丽之间存在朝贡贸易</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.铜钱是海上丝绸之路主要商品</a:t>
            </a:r>
            <a:endParaRPr lang="en-US" altLang="zh-CN" sz="2000" dirty="0"/>
          </a:p>
          <a:p>
            <a:pPr latinLnBrk="1">
              <a:lnSpc>
                <a:spcPts val="3400"/>
              </a:lnSpc>
              <a:tabLst>
                <a:tab pos="54838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C.宁波是元代海上丝绸之路港口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.商帮主导了中外大宗瓷器贸易</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9_1#3337b277c?vop=1&amp;pid=c5d30c3d3&amp;color=0,0,0&amp;vtp=1&amp;bt=1&amp;bbb=1&amp;hb=1"/>
          <p:cNvSpPr/>
          <p:nvPr/>
        </p:nvSpPr>
        <p:spPr>
          <a:xfrm>
            <a:off x="722376" y="972000"/>
            <a:ext cx="10753344" cy="26977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本题考查海上丝绸之路。选择C：材料提到沉船中有刻着“庆元（宁波</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）”铭文的青铜权</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“至治三年（1323年）”的墨书木简，宁波是元代重要港口，结合时间1323年</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（元英宗时</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期</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），可印证宁波作为元代海上丝绸之路重要港口的史实。排除A：沉船涉及时间为元代</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，而宋</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朝已于</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1276年灭亡，此项时间与材料不符。排除B：材料虽提及铜钱数量庞大，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但据所学可知，</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这一时期</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，中国出口的商品主要有瓷器、茶叶等，铜钱不是主要商品。排除D：商帮如徽商</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、晋</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商兴盛于明清时期</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，元代商帮尚未主导贸易。</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QC_5_BD.10_1#b6dfd601d?htil=1&amp;pid=11b4dfc97&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3654044" y="2101410"/>
            <a:ext cx="4178808" cy="2368296"/>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QC_5_BD.10_2#b6dfd601d?htil=1&amp;pid=11b4dfc97&amp;color=0,0,0&amp;vtp=1&amp;bt=1&amp;bbb=1&amp;hb=1"/>
          <p:cNvSpPr/>
          <p:nvPr/>
        </p:nvSpPr>
        <p:spPr>
          <a:xfrm>
            <a:off x="722376" y="972000"/>
            <a:ext cx="6437376"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[陕西渭南2025高二期末</a:t>
            </a:r>
            <a:r>
              <a:rPr lang="en-US" altLang="zh-CN" sz="2000" b="0" i="0">
                <a:solidFill>
                  <a:srgbClr val="000000"/>
                </a:solidFill>
                <a:latin typeface="仿宋" panose="02010609060101010101" pitchFamily="34" charset="-122"/>
                <a:ea typeface="仿宋" panose="02010609060101010101" pitchFamily="34" charset="-122"/>
                <a:cs typeface="仿宋" panose="0201060906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下列图片所示的有角神兽是我国北方和欧亚草原地区常见的一种装饰题</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algn="l"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材</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有学者认为，这种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“鸟兽合一</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”的虚幻动物与先秦文献记载的嬴秦飞廉族的风神形象相吻合</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algn="l"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这可用于说明(</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4" name="QC_5_AN.11_1#b6dfd601d.bracket?pid=11b4dfc97&amp;color=0,0,0&amp;vpa=4&amp;vtp=1"/>
          <p:cNvSpPr/>
          <p:nvPr/>
        </p:nvSpPr>
        <p:spPr>
          <a:xfrm>
            <a:off x="2445766" y="1935295"/>
            <a:ext cx="357188"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sp>
        <p:nvSpPr>
          <p:cNvPr id="5" name="QC_5_BD.10_3#b6dfd601d.choices?htil=1&amp;pid=11b4dfc97&amp;color=0,0,0&amp;vtp=1&amp;bbb=1"/>
          <p:cNvSpPr/>
          <p:nvPr/>
        </p:nvSpPr>
        <p:spPr>
          <a:xfrm>
            <a:off x="721741" y="4740089"/>
            <a:ext cx="6437376" cy="843153"/>
          </a:xfrm>
          <a:prstGeom prst="rect">
            <a:avLst/>
          </a:prstGeom>
          <a:noFill/>
        </p:spPr>
        <p:txBody>
          <a:bodyPr wrap="none" lIns="0" tIns="0" rIns="0" bIns="0" rtlCol="0" anchor="t"/>
          <a:lstStyle/>
          <a:p>
            <a:pPr latinLnBrk="1">
              <a:lnSpc>
                <a:spcPts val="3600"/>
              </a:lnSpc>
              <a:tabLst>
                <a:tab pos="332613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.秦国崛起的精神动力</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.草原丝路的文化影响</a:t>
            </a:r>
            <a:endParaRPr lang="en-US" altLang="zh-CN" sz="2000" dirty="0"/>
          </a:p>
          <a:p>
            <a:pPr latinLnBrk="1">
              <a:lnSpc>
                <a:spcPts val="3400"/>
              </a:lnSpc>
              <a:tabLst>
                <a:tab pos="332613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C.不同物种的交流融合</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.古代文明的多元特色</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7027</Words>
  <Application>WPS 演示</Application>
  <PresentationFormat>宽屏</PresentationFormat>
  <Paragraphs>320</Paragraphs>
  <Slides>36</Slides>
  <Notes>36</Notes>
  <HiddenSlides>0</HiddenSlides>
  <MMClips>0</MMClips>
  <ScaleCrop>false</ScaleCrop>
  <HeadingPairs>
    <vt:vector size="6" baseType="variant">
      <vt:variant>
        <vt:lpstr>已用的字体</vt:lpstr>
      </vt:variant>
      <vt:variant>
        <vt:i4>22</vt:i4>
      </vt:variant>
      <vt:variant>
        <vt:lpstr>主题</vt:lpstr>
      </vt:variant>
      <vt:variant>
        <vt:i4>1</vt:i4>
      </vt:variant>
      <vt:variant>
        <vt:lpstr>幻灯片标题</vt:lpstr>
      </vt:variant>
      <vt:variant>
        <vt:i4>36</vt:i4>
      </vt:variant>
    </vt:vector>
  </HeadingPairs>
  <TitlesOfParts>
    <vt:vector size="59" baseType="lpstr">
      <vt:lpstr>Arial</vt:lpstr>
      <vt:lpstr>宋体</vt:lpstr>
      <vt:lpstr>Wingdings</vt:lpstr>
      <vt:lpstr>微软雅黑</vt:lpstr>
      <vt:lpstr>微软雅黑</vt:lpstr>
      <vt:lpstr>等线 (正文)</vt:lpstr>
      <vt:lpstr>等线</vt:lpstr>
      <vt:lpstr>等线 (正文)</vt:lpstr>
      <vt:lpstr>等线 (正文)</vt:lpstr>
      <vt:lpstr>汉仪舒圆黑简体</vt:lpstr>
      <vt:lpstr>黑体</vt:lpstr>
      <vt:lpstr>汉仪舒圆黑简体</vt:lpstr>
      <vt:lpstr>汉仪舒圆黑简体</vt:lpstr>
      <vt:lpstr>黑体</vt:lpstr>
      <vt:lpstr>宋体</vt:lpstr>
      <vt:lpstr>仿宋</vt:lpstr>
      <vt:lpstr>仿宋</vt:lpstr>
      <vt:lpstr>Calibri</vt:lpstr>
      <vt:lpstr>Arial Unicode MS</vt:lpstr>
      <vt:lpstr>楷体</vt:lpstr>
      <vt:lpstr>等线 Light</vt:lpstr>
      <vt:lpstr>Calibri Light</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生命接触</cp:lastModifiedBy>
  <cp:revision>3</cp:revision>
  <dcterms:created xsi:type="dcterms:W3CDTF">2025-10-16T07:44:00Z</dcterms:created>
  <dcterms:modified xsi:type="dcterms:W3CDTF">2025-10-17T03:55:55Z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C60E1447170B49B9AA977AD1A6AF5A6A_12</vt:lpwstr>
  </property>
  <property fmtid="{D5CDD505-2E9C-101B-9397-08002B2CF9AE}" pid="3" name="KSOProductBuildVer">
    <vt:lpwstr>2052-12.1.0.23125</vt:lpwstr>
  </property>
</Properties>
</file>